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5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BDEFA-7433-42E7-B29E-260C7CC5A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21509-EA42-4CF1-A17B-80B8580CE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9CEB0-4E52-41C0-B255-468813DC2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B22B4-0A32-4FD0-9ECA-2CCAC1116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3C358-9157-4BF9-BDD7-EC41D568F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94775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8055D-80F8-431E-ACE2-99120B775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799878-46B1-4859-ABAE-4FCD5907BC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CC742-E31F-4E4B-B8A8-F6CB5A5BD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5EF11-850F-4208-BD14-E26AC66E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8A5B3-41A1-4609-ACB9-34869711C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95859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6E4693-2815-4EEE-98E7-F572CB7205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56EE21-662D-4EAF-AC0A-5569DB6F87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FE33E-EF6D-4DF1-815D-7A643851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04E7C8-2930-49B5-953A-B86C96113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46803-18BF-47C8-8367-C1F53C5A1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17409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EEE00-E698-46F9-97E1-E2773ACE6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2DEF3-CD2F-4A22-BFDF-E1843B6ED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A9948-C55B-4783-91F2-E5C1CE1CE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552DF-5C0D-4520-B599-3F7BD3697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FA912-E46C-4B99-A925-50DF72150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14950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A7A03-F71C-47E6-894E-C9F6C53E4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54643A-ECD4-4A32-AD16-D57FFD38E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C3CD9-A840-4571-B5FC-CD03A626B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8905C-1AD8-47E2-83BB-99096658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5F417-4B3F-4A02-84EF-AAF6BE14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60902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512E4-FBFA-4778-AF7F-D92AB5545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BE9D1-5547-4670-B23D-C3F9144EEB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246B98-6F73-4587-8B06-C049031B3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D75843-9BDF-435D-881A-43AECE359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D4FD3-9A63-4832-8B4E-69C619E22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7E133-FEE5-4AE5-B094-2A2E381EB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473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43D1D-86A6-4E6C-9818-FFE39C9D6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CB4DD-1545-41C0-9AD8-6798B8DDA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46B192-703C-4940-AE82-AF50F5555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1B671C-FC29-454E-B38B-3DB67AE53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9B3B9C-9790-4FE4-A98A-67ED4C2DC1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1AB118-CE75-4BF4-9BE6-E2D4E5D0A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106B75-9540-432B-97E5-E84C7E03E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7C5F62-2EB6-4AC8-A3A3-D8FCD754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98838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14B65-D7BF-420E-AF84-C0154394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023726-3C53-4F30-9F9F-4E4F8ED5A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CD83E0-7349-40EA-9C33-776FAB95C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EBD330-5A10-4B22-91A6-2E97E2A69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7375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EAA6B-318B-41BB-BB24-0120A78FC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DBBA89-24FD-4A80-ACC9-26DCA4434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3FF066-4254-471C-A760-0CA23DEDB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5022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FDD58-FC70-43A0-941F-A024CFF2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5B72D-7A16-496B-B5AC-78BCA0912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DB670-3F6C-4750-A036-1379AD894B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19E3A5-AEAA-4161-9057-C7BA5F8FC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2B96B-BA59-498B-80E8-A8DBDA9F7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28B148-6566-4F92-9610-80356E241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2790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BF16-ADFE-499D-BA1B-D7C798937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187E88-6CD6-4AC0-BD1F-1B1203BB94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48E46B-83D6-471F-A97D-72B3A8160F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800471-7046-486A-8C46-D67EE892D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F9043-F4EF-45DE-A274-58AF1C070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77DE95-A653-4273-B92B-A5A6D8344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871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E37DFB-8506-4C3E-A31D-66D7D35A0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6A8C08-E5EA-443C-955F-EE34A2463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3D09B-FE76-4D63-8A7B-E96F5CA35E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D05126-C2FA-42AC-8B03-45CB938B4F2A}" type="datetimeFigureOut">
              <a:rPr lang="nl-NL" smtClean="0"/>
              <a:t>23-10-2018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0CE4F-38EF-4D22-A985-737BD6A5A1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5EA8C-5F3C-4CBF-ADA9-A1387C2E12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18A31-1D07-48A1-ACAD-D73B1C1B1D5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4054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Mobile_ap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84FE-BB94-4C2A-BFCC-60C9F7EBB0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136" y="5091762"/>
            <a:ext cx="7834193" cy="1264588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Red Ocean Locator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B1EB83-7965-45BA-9CD2-44F7C2931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107" y="5091763"/>
            <a:ext cx="2974207" cy="1264587"/>
          </a:xfrm>
        </p:spPr>
        <p:txBody>
          <a:bodyPr anchor="ctr">
            <a:normAutofit/>
          </a:bodyPr>
          <a:lstStyle/>
          <a:p>
            <a:pPr algn="l"/>
            <a:r>
              <a:rPr lang="en-US" sz="2000" dirty="0"/>
              <a:t>IBM Data Science Capstone – Oct. 2018</a:t>
            </a:r>
            <a:endParaRPr lang="nl-NL" sz="2000" dirty="0"/>
          </a:p>
        </p:txBody>
      </p:sp>
      <p:pic>
        <p:nvPicPr>
          <p:cNvPr id="1026" name="Picture 2" descr="Image result for red ocean">
            <a:extLst>
              <a:ext uri="{FF2B5EF4-FFF2-40B4-BE49-F238E27FC236}">
                <a16:creationId xmlns:a16="http://schemas.microsoft.com/office/drawing/2014/main" id="{9F69CFF8-5EC3-4DBD-95F8-8F5EAF73EA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28" b="27093"/>
          <a:stretch/>
        </p:blipFill>
        <p:spPr bwMode="auto">
          <a:xfrm>
            <a:off x="-3983" y="10"/>
            <a:ext cx="12192000" cy="4571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01479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78D5EE-E7A9-4189-9ABC-7A5EBF79A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1" y="1204108"/>
            <a:ext cx="3092981" cy="178117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Step 6 – K-Means Clustering</a:t>
            </a:r>
            <a:endParaRPr lang="nl-NL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4D327-5C6D-42CC-A8B7-D8287BC69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r>
              <a:rPr lang="en-US" sz="1200"/>
              <a:t>Before we start clustering our data, we use the silhouette score and the elbow method to determine the ideal number of clusters</a:t>
            </a:r>
          </a:p>
          <a:p>
            <a:r>
              <a:rPr lang="en-US" sz="1200"/>
              <a:t>The conclusion is that 3 clusters is enough and will cover the complexity of our problem </a:t>
            </a:r>
          </a:p>
          <a:p>
            <a:r>
              <a:rPr lang="en-US" sz="1200"/>
              <a:t>After clustering we update our dataset by adding the neighbourhood column and the cluster label column representing the cluster for each neighborhood</a:t>
            </a:r>
            <a:endParaRPr lang="nl-NL" sz="1200"/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308F591-392F-4591-A183-2070E0810A9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16" r="23720"/>
          <a:stretch/>
        </p:blipFill>
        <p:spPr>
          <a:xfrm>
            <a:off x="5632315" y="3428999"/>
            <a:ext cx="5700046" cy="31658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8C092D-6179-4DD2-87EF-34D55E6AA69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57481" y="263140"/>
            <a:ext cx="4911650" cy="316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206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9DE49F-E384-4279-8A37-5BB62A80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2700" dirty="0">
                <a:solidFill>
                  <a:srgbClr val="FFFFFF"/>
                </a:solidFill>
              </a:rPr>
              <a:t>Step 7 – Results and Recommendation (1)</a:t>
            </a:r>
            <a:endParaRPr lang="nl-NL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CA4F1-4326-4810-B665-A0DEE80DE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r>
              <a:rPr lang="en-US" sz="1200" dirty="0"/>
              <a:t>At this stage, clusters can be visualized on a map with different </a:t>
            </a:r>
            <a:r>
              <a:rPr lang="en-US" sz="1200" dirty="0" err="1"/>
              <a:t>colours</a:t>
            </a:r>
            <a:r>
              <a:rPr lang="en-US" sz="1200" dirty="0"/>
              <a:t>. You can consider Amsterdam to be a big circle with its downtown in the center. Cluster 0 (red) and Cluster 2 (Blue) shows mostly restaurant in the downtown area while cluster 0 (purple) shows restaurant mostly located between the outer edge of the downtown and the city limit</a:t>
            </a:r>
            <a:endParaRPr lang="nl-NL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F3F6B5-E038-4B45-B60E-850A52909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2102" y="1296365"/>
            <a:ext cx="6903723" cy="414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70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9DE49F-E384-4279-8A37-5BB62A80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2700" dirty="0">
                <a:solidFill>
                  <a:srgbClr val="FFFFFF"/>
                </a:solidFill>
              </a:rPr>
              <a:t>Step 7 – Results and Recommendation (1)</a:t>
            </a:r>
            <a:endParaRPr lang="nl-NL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CA4F1-4326-4810-B665-A0DEE80DE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r>
              <a:rPr lang="en-US" sz="1600" dirty="0"/>
              <a:t>Looking further into each cluster, we can identify each neighborhood and the total number of restaurants. Red Ocean (Red Cluster),shows three </a:t>
            </a:r>
            <a:r>
              <a:rPr lang="en-US" sz="1600" dirty="0" err="1"/>
              <a:t>neighbourhoods</a:t>
            </a:r>
            <a:r>
              <a:rPr lang="en-US" sz="1600" dirty="0"/>
              <a:t> with 70 to 90 restaurants. </a:t>
            </a:r>
            <a:endParaRPr lang="nl-NL" sz="1600" dirty="0"/>
          </a:p>
          <a:p>
            <a:endParaRPr lang="nl-NL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F39F94-1340-491A-99B9-BFF410EC6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951" y="5310187"/>
            <a:ext cx="2838450" cy="11906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B067C9-2A50-4BD5-A430-2D5D21CE8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6826" y="1655003"/>
            <a:ext cx="7092274" cy="444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522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9DE49F-E384-4279-8A37-5BB62A80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2700" dirty="0">
                <a:solidFill>
                  <a:srgbClr val="FFFFFF"/>
                </a:solidFill>
              </a:rPr>
              <a:t>Step 7 – Results and Recommendation (3)</a:t>
            </a:r>
            <a:endParaRPr lang="nl-NL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CA4F1-4326-4810-B665-A0DEE80DE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Based on the machine learning output, we would advise these investors to look for a location  in De </a:t>
            </a:r>
            <a:r>
              <a:rPr lang="en-US" b="1" dirty="0" err="1"/>
              <a:t>Pijp</a:t>
            </a:r>
            <a:r>
              <a:rPr lang="en-US" b="1" dirty="0"/>
              <a:t>, </a:t>
            </a:r>
            <a:r>
              <a:rPr lang="en-US" b="1" dirty="0" err="1"/>
              <a:t>Kinkerbuurt</a:t>
            </a:r>
            <a:r>
              <a:rPr lang="en-US" b="1" dirty="0"/>
              <a:t> and Oud Oost (Cluster #0 – highlighted in Yellow) where there is the highest concentration of restaurants and then of course to choose for a different type of food service offering … to go into the blue ocean !</a:t>
            </a:r>
            <a:endParaRPr lang="nl-NL" dirty="0"/>
          </a:p>
          <a:p>
            <a:endParaRPr lang="nl-NL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E2030B-8077-4DEE-BCC4-9C21C6959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826" y="1655003"/>
            <a:ext cx="7092274" cy="444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781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9581B-F611-4430-A52C-B6A8E149D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CE895-F66F-4856-B8D6-135A5B7D7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Nice project to work with location data from multiple sources</a:t>
            </a:r>
          </a:p>
          <a:p>
            <a:r>
              <a:rPr lang="en-US" dirty="0"/>
              <a:t>Concrete use case of machine learning for marketing/targeting exercise</a:t>
            </a:r>
          </a:p>
          <a:p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18018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22089-2FA9-43D3-BF98-FFAF7375F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Synopsis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D7FC1-B0BB-4888-8D91-E6BFEC2F9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  <a:p>
            <a:r>
              <a:rPr lang="en-US" sz="2000" dirty="0"/>
              <a:t>For a group of entrepreneurs who would like to start their own restaurant, </a:t>
            </a:r>
          </a:p>
          <a:p>
            <a:r>
              <a:rPr lang="en-US" sz="2000" dirty="0"/>
              <a:t>the location is critical. the perfect location would be a place where there is medium to high density of restaurant – the so-called Red Ocean. </a:t>
            </a:r>
          </a:p>
          <a:p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The Red Ocean is analogous to a shark infested ocean where the sharks are fighting each other for the same prey</a:t>
            </a:r>
            <a:endParaRPr lang="en-US" sz="2000" dirty="0"/>
          </a:p>
          <a:p>
            <a:r>
              <a:rPr lang="en-US" sz="2000" dirty="0"/>
              <a:t>Instead of competing head to head with same restaurant type, the strategy is to make the competition irrelevant simply by opening up a service which does not exist yet.  </a:t>
            </a:r>
          </a:p>
          <a:p>
            <a:r>
              <a:rPr lang="en-US" sz="2000" dirty="0"/>
              <a:t>This approach is directly derived from the blue ocean marketing strategy.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Our Red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cean locator will provide entrepreneurs a list of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neighbourhoods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shaping the red ocean. </a:t>
            </a:r>
            <a:endParaRPr lang="nl-N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8293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CCFC8-AF6D-4E5D-A99A-FE0641662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sz="4000" dirty="0"/>
              <a:t>Data pre-requisites (1)</a:t>
            </a:r>
            <a:endParaRPr lang="nl-NL" sz="4000" dirty="0"/>
          </a:p>
        </p:txBody>
      </p:sp>
      <p:cxnSp>
        <p:nvCxnSpPr>
          <p:cNvPr id="13" name="Straight Arrow Connector 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3C8AA-CE3E-4277-9D8D-5CB20E649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/>
              <a:t>Geo-locational information about all the city neighbourhood will be required (latitude and longitude)</a:t>
            </a:r>
          </a:p>
          <a:p>
            <a:r>
              <a:rPr lang="en-US" sz="1800"/>
              <a:t>The city selected for this project will be Amsterdam as the entrepreneurs are Dutch and wishes to invest in this city</a:t>
            </a:r>
          </a:p>
          <a:p>
            <a:r>
              <a:rPr lang="en-US" sz="1800"/>
              <a:t>Neighborhoods in Amsterdam will be identitified by their corresponding Postal Codes.</a:t>
            </a:r>
          </a:p>
          <a:p>
            <a:r>
              <a:rPr lang="en-US" sz="1800"/>
              <a:t>Data Source : https://maps.amsterdam.nl/</a:t>
            </a:r>
            <a:endParaRPr lang="nl-NL" sz="1800"/>
          </a:p>
          <a:p>
            <a:endParaRPr lang="nl-NL" sz="1800"/>
          </a:p>
        </p:txBody>
      </p:sp>
      <p:pic>
        <p:nvPicPr>
          <p:cNvPr id="4" name="Picture 3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CDDBA46F-7D87-4181-ADDC-550C325066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534" r="14375" b="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04954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CCFC8-AF6D-4E5D-A99A-FE0641662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Data pre-requisites (2)</a:t>
            </a:r>
            <a:endParaRPr lang="nl-NL"/>
          </a:p>
        </p:txBody>
      </p:sp>
      <p:cxnSp>
        <p:nvCxnSpPr>
          <p:cNvPr id="27" name="Straight Arrow Connector 24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3C8AA-CE3E-4277-9D8D-5CB20E649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/>
              <a:t>Data about different venues including restaurants in different neighborhoods will also be required.</a:t>
            </a:r>
          </a:p>
          <a:p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</a:rPr>
              <a:t>The 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dataset will be provided by "Foursquare" through an API call and data will be collected in JSON format. The JSON file will return basic and advanced information about each venue</a:t>
            </a:r>
          </a:p>
          <a:p>
            <a:pPr fontAlgn="base">
              <a:spcAft>
                <a:spcPts val="0"/>
              </a:spcAft>
            </a:pPr>
            <a:r>
              <a:rPr lang="en-US" sz="18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Foursquare is a local search-and-discovery service </a:t>
            </a:r>
            <a:r>
              <a:rPr lang="en-US" sz="1800" u="sng">
                <a:effectLst/>
                <a:latin typeface="Calibri" panose="020F0502020204030204" pitchFamily="34" charset="0"/>
                <a:ea typeface="Times New Roman" panose="02020603050405020304" pitchFamily="18" charset="0"/>
                <a:hlinkClick r:id="rId2" tooltip="Mobile app"/>
              </a:rPr>
              <a:t>mobile app</a:t>
            </a:r>
            <a:r>
              <a:rPr lang="en-US" sz="18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 which provides search results for its users. The app provides personalized recommendations of places to go to near a user's current location based on users' "previous browsing history, purchases, or check-in history"</a:t>
            </a:r>
            <a:endParaRPr lang="nl-NL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nl-NL" sz="1800" dirty="0"/>
          </a:p>
        </p:txBody>
      </p:sp>
      <p:pic>
        <p:nvPicPr>
          <p:cNvPr id="7" name="Picture 6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EEDA3BD6-6D95-4721-8DA3-588295EA73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40" r="9235" b="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18033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81F632-1A96-4633-89A7-ABC8009C8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Step 1 – Identifying Amsterdam Neighbourhoods</a:t>
            </a:r>
          </a:p>
        </p:txBody>
      </p:sp>
      <p:pic>
        <p:nvPicPr>
          <p:cNvPr id="4" name="Picture 3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F0299484-B5EC-4D94-88DD-4521D479FE4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805540" y="643466"/>
            <a:ext cx="6724252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435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66655-55CA-47EE-94C1-24F213D4E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Step 2 – Visualizing the postal code and neighbourhood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B81413-6E8D-41ED-9091-A382F686B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393625"/>
            <a:ext cx="6780700" cy="406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801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1657A-7C87-499E-AB3F-A5465F33F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Step 3 - </a:t>
            </a:r>
            <a:r>
              <a:rPr lang="en-US" sz="2000" b="1">
                <a:solidFill>
                  <a:srgbClr val="FFFFFF"/>
                </a:solidFill>
              </a:rPr>
              <a:t>Connecting to Foursquare and Retrieving Venue Data for Each Neighborhood</a:t>
            </a:r>
            <a:br>
              <a:rPr lang="nl-NL" sz="2000" b="1">
                <a:solidFill>
                  <a:srgbClr val="FFFFFF"/>
                </a:solidFill>
              </a:rPr>
            </a:br>
            <a:endParaRPr lang="nl-NL" sz="2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67B2B-93A4-4C95-9CD8-2CD3D86155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r>
              <a:rPr lang="en-US" sz="1600"/>
              <a:t>Once the list of neighborhoods is completed, a request to the Foursquare API is made to gather information about venues inside each and every neighborhood. The default radius is the neighbourhood boundary</a:t>
            </a:r>
            <a:endParaRPr lang="nl-NL" sz="16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9DE8A7-4DDF-44D3-BF0D-8E303BB23F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05010" y="1452182"/>
            <a:ext cx="7576381" cy="373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79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3929E0-0B0E-4A5B-B7E1-9152AB886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Step 4 - </a:t>
            </a:r>
            <a:r>
              <a:rPr lang="en-US" sz="2000" b="1">
                <a:solidFill>
                  <a:srgbClr val="FFFFFF"/>
                </a:solidFill>
              </a:rPr>
              <a:t>Preparing Data and Creating a Dataframe for the all the restaurant Venues in Amsterdam</a:t>
            </a:r>
            <a:br>
              <a:rPr lang="nl-NL" sz="2000" b="1">
                <a:solidFill>
                  <a:srgbClr val="FFFFFF"/>
                </a:solidFill>
              </a:rPr>
            </a:br>
            <a:endParaRPr lang="nl-NL" sz="2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BA39F-81E5-400B-AC89-3D19CD635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r>
              <a:rPr lang="en-US" sz="1600"/>
              <a:t>Since we want to focus only on restaurant to identify red ocean, we will filter out all the categories which do not point of refer to restaurant. </a:t>
            </a:r>
            <a:endParaRPr lang="nl-NL" sz="16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47D651-F811-4FD3-B1C9-AA571CADA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2979" y="1694426"/>
            <a:ext cx="7878181" cy="384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773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0C56BF-6B02-4A8C-BFB0-B8F5762A3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Step 5 – One Hot Encoding</a:t>
            </a:r>
            <a:endParaRPr lang="nl-NL" sz="32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DC14C-16F4-41E6-933D-10C1C878E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r>
              <a:rPr lang="en-US" sz="1500" dirty="0"/>
              <a:t>After this stage, the venue category (52 restaurant categories) gets One-hot encoded After On-hot encoding, a new </a:t>
            </a:r>
            <a:r>
              <a:rPr lang="en-US" sz="1500" dirty="0" err="1"/>
              <a:t>dataframe</a:t>
            </a:r>
            <a:r>
              <a:rPr lang="en-US" sz="1500" dirty="0"/>
              <a:t> is created to group all the restaurant per </a:t>
            </a:r>
            <a:r>
              <a:rPr lang="en-US" sz="1500" dirty="0" err="1"/>
              <a:t>neighbourhood</a:t>
            </a:r>
            <a:r>
              <a:rPr lang="en-US" sz="1500" dirty="0"/>
              <a:t> with an extra column displaying the total restaurant per </a:t>
            </a:r>
            <a:r>
              <a:rPr lang="en-US" sz="1500" dirty="0" err="1"/>
              <a:t>neighbourhood</a:t>
            </a:r>
            <a:endParaRPr lang="nl-NL" sz="1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2C7C0-BF17-486F-9E9C-F8A89D6D52C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309461" y="1712068"/>
            <a:ext cx="7743109" cy="336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561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1327</TotalTime>
  <Words>690</Words>
  <Application>Microsoft Office PowerPoint</Application>
  <PresentationFormat>Widescreen</PresentationFormat>
  <Paragraphs>40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Red Ocean Locator</vt:lpstr>
      <vt:lpstr>Synopsis</vt:lpstr>
      <vt:lpstr>Data pre-requisites (1)</vt:lpstr>
      <vt:lpstr>Data pre-requisites (2)</vt:lpstr>
      <vt:lpstr>Step 1 – Identifying Amsterdam Neighbourhoods</vt:lpstr>
      <vt:lpstr>Step 2 – Visualizing the postal code and neighbourhood</vt:lpstr>
      <vt:lpstr>Step 3 - Connecting to Foursquare and Retrieving Venue Data for Each Neighborhood </vt:lpstr>
      <vt:lpstr>Step 4 - Preparing Data and Creating a Dataframe for the all the restaurant Venues in Amsterdam </vt:lpstr>
      <vt:lpstr>Step 5 – One Hot Encoding</vt:lpstr>
      <vt:lpstr>Step 6 – K-Means Clustering</vt:lpstr>
      <vt:lpstr>Step 7 – Results and Recommendation (1)</vt:lpstr>
      <vt:lpstr>Step 7 – Results and Recommendation (1)</vt:lpstr>
      <vt:lpstr>Step 7 – Results and Recommendation (3)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Ocean Locator</dc:title>
  <dc:creator>Kluijtmans, Erik (Nokia - NL/Hoofddorp)</dc:creator>
  <cp:lastModifiedBy>Kluijtmans, Erik (Nokia - NL/Hoofddorp)</cp:lastModifiedBy>
  <cp:revision>11</cp:revision>
  <dcterms:created xsi:type="dcterms:W3CDTF">2018-10-23T14:13:03Z</dcterms:created>
  <dcterms:modified xsi:type="dcterms:W3CDTF">2018-10-24T12:20:48Z</dcterms:modified>
</cp:coreProperties>
</file>

<file path=docProps/thumbnail.jpeg>
</file>